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5" r:id="rId3"/>
    <p:sldId id="272" r:id="rId4"/>
    <p:sldId id="270" r:id="rId5"/>
    <p:sldId id="275" r:id="rId6"/>
    <p:sldId id="282" r:id="rId7"/>
    <p:sldId id="274" r:id="rId8"/>
    <p:sldId id="276" r:id="rId9"/>
    <p:sldId id="277" r:id="rId10"/>
    <p:sldId id="278" r:id="rId11"/>
    <p:sldId id="279" r:id="rId12"/>
    <p:sldId id="280" r:id="rId13"/>
    <p:sldId id="281"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64" d="100"/>
          <a:sy n="64" d="100"/>
        </p:scale>
        <p:origin x="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7A2CA-2F10-4917-9E2D-3634449A6779}" type="datetimeFigureOut">
              <a:rPr lang="en-GB" smtClean="0"/>
              <a:t>23/08/2019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CD857-4D66-4E72-B907-E5A595863A2D}" type="slidenum">
              <a:rPr lang="en-GB" smtClean="0"/>
              <a:t>‹#›</a:t>
            </a:fld>
            <a:endParaRPr lang="en-GB"/>
          </a:p>
        </p:txBody>
      </p:sp>
    </p:spTree>
    <p:extLst>
      <p:ext uri="{BB962C8B-B14F-4D97-AF65-F5344CB8AC3E}">
        <p14:creationId xmlns:p14="http://schemas.microsoft.com/office/powerpoint/2010/main" val="285499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CD857-4D66-4E72-B907-E5A595863A2D}" type="slidenum">
              <a:rPr lang="en-GB" smtClean="0"/>
              <a:t>9</a:t>
            </a:fld>
            <a:endParaRPr lang="en-GB"/>
          </a:p>
        </p:txBody>
      </p:sp>
    </p:spTree>
    <p:extLst>
      <p:ext uri="{BB962C8B-B14F-4D97-AF65-F5344CB8AC3E}">
        <p14:creationId xmlns:p14="http://schemas.microsoft.com/office/powerpoint/2010/main" val="21451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206A-B142-4188-8CF7-6A433BC0D4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DF923A1-1D27-4749-8A87-C0B677936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5EB7DFE-63C1-4ADF-BA0E-02F324075CAB}"/>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D0B26EB8-BCC6-4F3B-A3AC-D796AB4D8A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DABFE9-E09E-4350-820A-46C6F945822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12085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C839-C28D-418C-993A-623E8D22DC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BD554D-2E84-4E55-A11A-DE507D6E6E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3D805B-ABE2-41E8-B0AC-98984423FF5B}"/>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2293A1B9-5659-4C26-9401-99DAC585D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F2847B-C072-4963-8BAB-D9DB0552CDF0}"/>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66993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BE93F-CFD7-41A8-83A8-3B1F7C5426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BEBFBEB-648D-40B3-A2A6-B695823C9E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B30307-6119-435C-BD65-AD05EECAD52D}"/>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88165FB4-A9E5-4AA9-9A5B-8DCAF0CE7A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5FEE9E-9839-4544-A533-866AC47D57E7}"/>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86798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25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488E-DBC1-41F8-A954-79BDDAB4DB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0D1688-787F-4F4E-B668-B3244A026D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83E765-A2C0-4E33-8E1E-BAE23DD30E2F}"/>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ACB81600-858A-4030-893D-92C9DD70EA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56403D-539D-4D05-B7A4-FC9E02AB202B}"/>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303642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E3A0-E8C7-4005-A45C-3A0CF646B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7657D7-46BA-454B-BBA8-DEE580C13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D9076C-4CF5-46FE-B3D2-0A1208A1AD71}"/>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45EE9D47-65E5-4573-9375-DC5B26BBB7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50884-42F3-41E9-AE46-CD1D6B8F120D}"/>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25026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B093-06B8-410D-AE1B-F79059F5C3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ECD8BF-FB5B-4C3F-ACDD-78B759D83B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9FC82B-B16B-4836-BC65-0C15FB706B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6E6B9E-CB77-4427-A5E4-BE81846A8B23}"/>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6" name="Footer Placeholder 5">
            <a:extLst>
              <a:ext uri="{FF2B5EF4-FFF2-40B4-BE49-F238E27FC236}">
                <a16:creationId xmlns:a16="http://schemas.microsoft.com/office/drawing/2014/main" id="{AA195E3B-5FF8-4E89-9CFA-0D1C9DD8C6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5AD479-2923-4507-9A4C-D308CE580576}"/>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94154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D537-A023-41DA-B92F-9B9261CDDD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0C0B62-F798-4BE2-86BF-8AD770CF8C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13868A-BCAB-41C8-94D0-075A3EC993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990883-1CE9-406D-8C3B-E12673DDA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CA9A1-A76C-42B7-A77E-D419242AC6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3CC25F-DC22-402C-935D-40F59CFE9C9C}"/>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8" name="Footer Placeholder 7">
            <a:extLst>
              <a:ext uri="{FF2B5EF4-FFF2-40B4-BE49-F238E27FC236}">
                <a16:creationId xmlns:a16="http://schemas.microsoft.com/office/drawing/2014/main" id="{D4E1F01F-4426-4B7A-B0AC-24EE2B673F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C6FEE7-0FF0-420B-8309-2AF556775693}"/>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25625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1143-4301-45B5-8471-F664C1A699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7C1183-1A70-4043-886D-C4A417D02408}"/>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4" name="Footer Placeholder 3">
            <a:extLst>
              <a:ext uri="{FF2B5EF4-FFF2-40B4-BE49-F238E27FC236}">
                <a16:creationId xmlns:a16="http://schemas.microsoft.com/office/drawing/2014/main" id="{7C63087F-7529-4CB3-B200-883A2E3CF7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14A7FE-25F2-450C-AF37-B34552714DC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3372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D33F5-AA62-4D1F-8002-26F77F61B003}"/>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3" name="Footer Placeholder 2">
            <a:extLst>
              <a:ext uri="{FF2B5EF4-FFF2-40B4-BE49-F238E27FC236}">
                <a16:creationId xmlns:a16="http://schemas.microsoft.com/office/drawing/2014/main" id="{4C85C6A7-CCB8-4577-8766-3C0E6EEC88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E7375B-27C2-445F-BCA2-2D506CA83024}"/>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1898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D0BA-2C54-4CF6-A7CC-7C99C83AC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213382-C91D-413F-AADE-8F7E9DA00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9DC017-0DB9-45DF-AD4C-2522C6650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E80108-F6EA-4DE8-A057-D3E0BDA4D99C}"/>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6" name="Footer Placeholder 5">
            <a:extLst>
              <a:ext uri="{FF2B5EF4-FFF2-40B4-BE49-F238E27FC236}">
                <a16:creationId xmlns:a16="http://schemas.microsoft.com/office/drawing/2014/main" id="{C98786FE-7AB5-4AAB-B0B0-987AF5C82F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E8FF7D-4C25-49D5-BCFF-8C4D0C22BC82}"/>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06506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3CB1-93AD-48C0-BE8D-CFF381613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0E6F50C-15FA-41CD-A843-31BCE40D3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7B04DE-1603-4664-9593-8A98D7588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B05C5E-EAA3-45F0-8D76-AA18EC5A30D9}"/>
              </a:ext>
            </a:extLst>
          </p:cNvPr>
          <p:cNvSpPr>
            <a:spLocks noGrp="1"/>
          </p:cNvSpPr>
          <p:nvPr>
            <p:ph type="dt" sz="half" idx="10"/>
          </p:nvPr>
        </p:nvSpPr>
        <p:spPr/>
        <p:txBody>
          <a:bodyPr/>
          <a:lstStyle/>
          <a:p>
            <a:fld id="{B22CE683-118B-4FF5-99A4-A2311CA23DDA}" type="datetimeFigureOut">
              <a:rPr lang="en-GB" smtClean="0"/>
              <a:t>23/08/2019</a:t>
            </a:fld>
            <a:endParaRPr lang="en-GB"/>
          </a:p>
        </p:txBody>
      </p:sp>
      <p:sp>
        <p:nvSpPr>
          <p:cNvPr id="6" name="Footer Placeholder 5">
            <a:extLst>
              <a:ext uri="{FF2B5EF4-FFF2-40B4-BE49-F238E27FC236}">
                <a16:creationId xmlns:a16="http://schemas.microsoft.com/office/drawing/2014/main" id="{2C33A725-D982-415F-96F2-0684986CE1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E28FE5-D953-43DF-8326-9D80C94A68B1}"/>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0729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03DF1E-906D-458B-9348-9AA391B3E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D11770-2CC8-42DA-817D-9A5CDF88C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A02CF6-D0BB-42BF-90B1-2150691C0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CE683-118B-4FF5-99A4-A2311CA23DDA}" type="datetimeFigureOut">
              <a:rPr lang="en-GB" smtClean="0"/>
              <a:t>23/08/2019</a:t>
            </a:fld>
            <a:endParaRPr lang="en-GB"/>
          </a:p>
        </p:txBody>
      </p:sp>
      <p:sp>
        <p:nvSpPr>
          <p:cNvPr id="5" name="Footer Placeholder 4">
            <a:extLst>
              <a:ext uri="{FF2B5EF4-FFF2-40B4-BE49-F238E27FC236}">
                <a16:creationId xmlns:a16="http://schemas.microsoft.com/office/drawing/2014/main" id="{DA157670-33FB-4D01-AA14-D8D16BF92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C4C72C-BED0-4790-A539-3BAE59352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034AC-D6E7-401B-B0E3-78EDC2E977EB}" type="slidenum">
              <a:rPr lang="en-GB" smtClean="0"/>
              <a:t>‹#›</a:t>
            </a:fld>
            <a:endParaRPr lang="en-GB"/>
          </a:p>
        </p:txBody>
      </p:sp>
    </p:spTree>
    <p:extLst>
      <p:ext uri="{BB962C8B-B14F-4D97-AF65-F5344CB8AC3E}">
        <p14:creationId xmlns:p14="http://schemas.microsoft.com/office/powerpoint/2010/main" val="2832715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g"/><Relationship Id="rId7" Type="http://schemas.openxmlformats.org/officeDocument/2006/relationships/image" Target="../media/image16.jpg"/><Relationship Id="rId12" Type="http://schemas.openxmlformats.org/officeDocument/2006/relationships/image" Target="../media/image26.png"/><Relationship Id="rId2" Type="http://schemas.openxmlformats.org/officeDocument/2006/relationships/image" Target="../media/image17.jpg"/><Relationship Id="rId1" Type="http://schemas.openxmlformats.org/officeDocument/2006/relationships/slideLayout" Target="../slideLayouts/slideLayout12.xml"/><Relationship Id="rId6" Type="http://schemas.openxmlformats.org/officeDocument/2006/relationships/image" Target="../media/image21.jp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6084/m9.figshare.5886475" TargetMode="External"/><Relationship Id="rId2" Type="http://schemas.openxmlformats.org/officeDocument/2006/relationships/hyperlink" Target="https://figshare.com/" TargetMode="External"/><Relationship Id="rId1" Type="http://schemas.openxmlformats.org/officeDocument/2006/relationships/slideLayout" Target="../slideLayouts/slideLayout12.xml"/><Relationship Id="rId4" Type="http://schemas.openxmlformats.org/officeDocument/2006/relationships/hyperlink" Target="https://knowledge.figshare.com/articles/item/how-can-figshare-help-my-resear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14600"/>
            <a:ext cx="9144000" cy="2387600"/>
          </a:xfrm>
        </p:spPr>
        <p:txBody>
          <a:bodyPr>
            <a:normAutofit fontScale="90000"/>
          </a:bodyPr>
          <a:lstStyle/>
          <a:p>
            <a:r>
              <a:rPr lang="en-GB" sz="8000" b="1" dirty="0"/>
              <a:t>Early Career Investigator</a:t>
            </a:r>
            <a:br>
              <a:rPr lang="en-GB" sz="8000" b="1" dirty="0"/>
            </a:br>
            <a:r>
              <a:rPr lang="en-GB" sz="8000" b="1" dirty="0"/>
              <a:t>Data Blitz</a:t>
            </a:r>
            <a:endParaRPr lang="en-GB" sz="8000" dirty="0"/>
          </a:p>
        </p:txBody>
      </p:sp>
      <p:pic>
        <p:nvPicPr>
          <p:cNvPr id="4" name="Picture 3">
            <a:extLst>
              <a:ext uri="{FF2B5EF4-FFF2-40B4-BE49-F238E27FC236}">
                <a16:creationId xmlns:a16="http://schemas.microsoft.com/office/drawing/2014/main" id="{A8B739DD-4087-4A34-8627-9F9EB874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6" name="Picture 5">
            <a:extLst>
              <a:ext uri="{FF2B5EF4-FFF2-40B4-BE49-F238E27FC236}">
                <a16:creationId xmlns:a16="http://schemas.microsoft.com/office/drawing/2014/main" id="{A18C206E-D50C-40E1-9F0E-97AB6E13E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48987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p:cNvSpPr>
          <p:nvPr/>
        </p:nvSpPr>
        <p:spPr bwMode="auto">
          <a:xfrm>
            <a:off x="7112535" y="79538"/>
            <a:ext cx="1312449" cy="14479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b="1" dirty="0">
                <a:solidFill>
                  <a:schemeClr val="tx1"/>
                </a:solidFill>
              </a:rPr>
              <a:t>E. </a:t>
            </a:r>
            <a:r>
              <a:rPr lang="en-GB" sz="1500" b="1" dirty="0" err="1">
                <a:solidFill>
                  <a:schemeClr val="tx1"/>
                </a:solidFill>
              </a:rPr>
              <a:t>Bullmore</a:t>
            </a:r>
            <a:endParaRPr lang="en-GB" sz="1500" b="1" dirty="0">
              <a:solidFill>
                <a:schemeClr val="tx1"/>
              </a:solidFill>
            </a:endParaRPr>
          </a:p>
          <a:p>
            <a:pPr>
              <a:lnSpc>
                <a:spcPct val="130000"/>
              </a:lnSpc>
            </a:pPr>
            <a:r>
              <a:rPr lang="en-GB" sz="1500" dirty="0">
                <a:solidFill>
                  <a:schemeClr val="tx1"/>
                </a:solidFill>
                <a:latin typeface="Calibri Light" charset="0"/>
                <a:ea typeface="Calibri Light" charset="0"/>
                <a:cs typeface="Calibri Light" charset="0"/>
              </a:rPr>
              <a:t>O. </a:t>
            </a:r>
            <a:r>
              <a:rPr lang="en-GB" sz="1500" dirty="0" err="1">
                <a:solidFill>
                  <a:schemeClr val="tx1"/>
                </a:solidFill>
                <a:latin typeface="Calibri Light" charset="0"/>
                <a:ea typeface="Calibri Light" charset="0"/>
                <a:cs typeface="Calibri Light" charset="0"/>
              </a:rPr>
              <a:t>Sporns</a:t>
            </a:r>
            <a:endParaRPr lang="en-GB" sz="1500" dirty="0">
              <a:solidFill>
                <a:schemeClr val="tx1"/>
              </a:solidFill>
              <a:latin typeface="Calibri Light" charset="0"/>
              <a:ea typeface="Calibri Light" charset="0"/>
              <a:cs typeface="Calibri Light" charset="0"/>
            </a:endParaRPr>
          </a:p>
          <a:p>
            <a:pPr>
              <a:lnSpc>
                <a:spcPct val="130000"/>
              </a:lnSpc>
            </a:pPr>
            <a:r>
              <a:rPr lang="en-GB" sz="1500" dirty="0">
                <a:solidFill>
                  <a:schemeClr val="tx1"/>
                </a:solidFill>
                <a:latin typeface="Calibri Light" charset="0"/>
                <a:ea typeface="Calibri Light" charset="0"/>
                <a:cs typeface="Calibri Light" charset="0"/>
              </a:rPr>
              <a:t>J. Seidlitz</a:t>
            </a:r>
          </a:p>
          <a:p>
            <a:pPr>
              <a:lnSpc>
                <a:spcPct val="130000"/>
              </a:lnSpc>
            </a:pPr>
            <a:r>
              <a:rPr lang="en-GB" sz="1500" dirty="0">
                <a:solidFill>
                  <a:schemeClr val="tx1"/>
                </a:solidFill>
                <a:latin typeface="Calibri Light" charset="0"/>
                <a:ea typeface="Calibri Light" charset="0"/>
                <a:cs typeface="Calibri Light" charset="0"/>
              </a:rPr>
              <a:t>K. Whitaker</a:t>
            </a:r>
          </a:p>
        </p:txBody>
      </p:sp>
      <p:pic>
        <p:nvPicPr>
          <p:cNvPr id="35" name="Picture 34" descr="Wellcome_Strategic_Award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402" y="5835310"/>
            <a:ext cx="2230279" cy="696962"/>
          </a:xfrm>
          <a:prstGeom prst="rect">
            <a:avLst/>
          </a:prstGeom>
        </p:spPr>
      </p:pic>
      <p:pic>
        <p:nvPicPr>
          <p:cNvPr id="37" name="Picture 36" descr="Gates Cambridge 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38" y="5509873"/>
            <a:ext cx="2097424" cy="1211012"/>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83" y="5860275"/>
            <a:ext cx="1459042" cy="50549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955" y="5845417"/>
            <a:ext cx="2385283" cy="22262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44" y="2507819"/>
            <a:ext cx="2838259" cy="2322211"/>
          </a:xfrm>
          <a:prstGeom prst="rect">
            <a:avLst/>
          </a:prstGeom>
        </p:spPr>
      </p:pic>
      <p:sp>
        <p:nvSpPr>
          <p:cNvPr id="71" name="Title 1"/>
          <p:cNvSpPr txBox="1">
            <a:spLocks/>
          </p:cNvSpPr>
          <p:nvPr/>
        </p:nvSpPr>
        <p:spPr bwMode="auto">
          <a:xfrm>
            <a:off x="2529779" y="6113022"/>
            <a:ext cx="1977096" cy="4170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a:solidFill>
                  <a:schemeClr val="tx1"/>
                </a:solidFill>
                <a:latin typeface="Calibri Light" charset="0"/>
                <a:ea typeface="Calibri Light" charset="0"/>
                <a:cs typeface="Calibri Light" charset="0"/>
              </a:rPr>
              <a:t>(in press)</a:t>
            </a:r>
            <a:endParaRPr lang="en-US" sz="1800" dirty="0">
              <a:solidFill>
                <a:schemeClr val="tx1"/>
              </a:solidFill>
              <a:latin typeface="Calibri Light" charset="0"/>
              <a:ea typeface="Calibri Light" charset="0"/>
              <a:cs typeface="Calibri Light" charset="0"/>
            </a:endParaRPr>
          </a:p>
        </p:txBody>
      </p:sp>
      <p:sp>
        <p:nvSpPr>
          <p:cNvPr id="73" name="Title 1"/>
          <p:cNvSpPr txBox="1">
            <a:spLocks/>
          </p:cNvSpPr>
          <p:nvPr/>
        </p:nvSpPr>
        <p:spPr bwMode="auto">
          <a:xfrm>
            <a:off x="7143281" y="5239196"/>
            <a:ext cx="279502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Generously supported by:</a:t>
            </a:r>
          </a:p>
        </p:txBody>
      </p:sp>
      <p:sp>
        <p:nvSpPr>
          <p:cNvPr id="74" name="Title 1"/>
          <p:cNvSpPr txBox="1">
            <a:spLocks/>
          </p:cNvSpPr>
          <p:nvPr/>
        </p:nvSpPr>
        <p:spPr bwMode="auto">
          <a:xfrm>
            <a:off x="611342" y="5239196"/>
            <a:ext cx="401616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Paper (and code, and data) available:</a:t>
            </a:r>
          </a:p>
        </p:txBody>
      </p:sp>
      <p:sp>
        <p:nvSpPr>
          <p:cNvPr id="75"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76" name="Straight Connector 7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80" name="Title 1"/>
          <p:cNvSpPr txBox="1">
            <a:spLocks/>
          </p:cNvSpPr>
          <p:nvPr/>
        </p:nvSpPr>
        <p:spPr bwMode="auto">
          <a:xfrm>
            <a:off x="817546" y="2247913"/>
            <a:ext cx="1942341" cy="27454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tx1"/>
                </a:solidFill>
                <a:latin typeface="Calibri Light" charset="0"/>
                <a:ea typeface="Calibri Light" charset="0"/>
                <a:cs typeface="Calibri Light" charset="0"/>
              </a:rPr>
              <a:t>r</a:t>
            </a:r>
            <a:r>
              <a:rPr lang="en-US" sz="1500" baseline="30000" dirty="0">
                <a:solidFill>
                  <a:schemeClr val="tx1"/>
                </a:solidFill>
                <a:latin typeface="Calibri Light" charset="0"/>
                <a:ea typeface="Calibri Light" charset="0"/>
                <a:cs typeface="Calibri Light" charset="0"/>
              </a:rPr>
              <a:t>2</a:t>
            </a:r>
            <a:r>
              <a:rPr lang="en-US" sz="1500" baseline="-25000" dirty="0">
                <a:solidFill>
                  <a:schemeClr val="tx1"/>
                </a:solidFill>
                <a:latin typeface="Calibri Light" charset="0"/>
                <a:ea typeface="Calibri Light" charset="0"/>
                <a:cs typeface="Calibri Light" charset="0"/>
              </a:rPr>
              <a:t>adj</a:t>
            </a:r>
            <a:r>
              <a:rPr lang="en-US" sz="1500" dirty="0">
                <a:solidFill>
                  <a:schemeClr val="tx1"/>
                </a:solidFill>
                <a:latin typeface="Calibri Light" charset="0"/>
                <a:ea typeface="Calibri Light" charset="0"/>
                <a:cs typeface="Calibri Light" charset="0"/>
              </a:rPr>
              <a:t> = 0.81, p</a:t>
            </a:r>
            <a:r>
              <a:rPr lang="en-US" sz="1500" baseline="-25000" dirty="0">
                <a:solidFill>
                  <a:schemeClr val="tx1"/>
                </a:solidFill>
                <a:latin typeface="Calibri Light" charset="0"/>
                <a:ea typeface="Calibri Light" charset="0"/>
                <a:cs typeface="Calibri Light" charset="0"/>
              </a:rPr>
              <a:t> </a:t>
            </a:r>
            <a:r>
              <a:rPr lang="en-US" sz="1500" dirty="0">
                <a:solidFill>
                  <a:schemeClr val="tx1"/>
                </a:solidFill>
                <a:latin typeface="Calibri Light" charset="0"/>
                <a:ea typeface="Calibri Light" charset="0"/>
                <a:cs typeface="Calibri Light" charset="0"/>
              </a:rPr>
              <a:t>= </a:t>
            </a:r>
            <a:r>
              <a:rPr lang="is-IS" sz="1500" dirty="0">
                <a:solidFill>
                  <a:schemeClr val="tx1"/>
                </a:solidFill>
                <a:latin typeface="Calibri Light" charset="0"/>
                <a:ea typeface="Calibri Light" charset="0"/>
                <a:cs typeface="Calibri Light" charset="0"/>
              </a:rPr>
              <a:t>0.0069</a:t>
            </a:r>
          </a:p>
        </p:txBody>
      </p:sp>
      <p:sp>
        <p:nvSpPr>
          <p:cNvPr id="5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sp>
        <p:nvSpPr>
          <p:cNvPr id="52" name="Title 1"/>
          <p:cNvSpPr txBox="1">
            <a:spLocks/>
          </p:cNvSpPr>
          <p:nvPr/>
        </p:nvSpPr>
        <p:spPr bwMode="auto">
          <a:xfrm>
            <a:off x="8262773" y="91154"/>
            <a:ext cx="1684965"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R. Romero-Garcia</a:t>
            </a:r>
          </a:p>
          <a:p>
            <a:pPr>
              <a:lnSpc>
                <a:spcPct val="130000"/>
              </a:lnSpc>
            </a:pPr>
            <a:r>
              <a:rPr lang="en-GB" sz="1500" dirty="0">
                <a:solidFill>
                  <a:schemeClr val="tx1"/>
                </a:solidFill>
                <a:latin typeface="Calibri Light" charset="0"/>
                <a:ea typeface="Calibri Light" charset="0"/>
                <a:cs typeface="Calibri Light" charset="0"/>
              </a:rPr>
              <a:t>G. Rosenthal</a:t>
            </a:r>
          </a:p>
          <a:p>
            <a:pPr>
              <a:lnSpc>
                <a:spcPct val="130000"/>
              </a:lnSpc>
            </a:pPr>
            <a:r>
              <a:rPr lang="en-US" sz="1500" dirty="0">
                <a:solidFill>
                  <a:schemeClr val="tx1"/>
                </a:solidFill>
                <a:latin typeface="Calibri Light" charset="0"/>
                <a:ea typeface="Calibri Light" charset="0"/>
                <a:cs typeface="Calibri Light" charset="0"/>
              </a:rPr>
              <a:t>A. Alexander-Bloch</a:t>
            </a:r>
          </a:p>
        </p:txBody>
      </p:sp>
      <p:sp>
        <p:nvSpPr>
          <p:cNvPr id="56" name="Title 1"/>
          <p:cNvSpPr txBox="1">
            <a:spLocks/>
          </p:cNvSpPr>
          <p:nvPr/>
        </p:nvSpPr>
        <p:spPr bwMode="auto">
          <a:xfrm>
            <a:off x="9947738" y="91154"/>
            <a:ext cx="1979706"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P. </a:t>
            </a:r>
            <a:r>
              <a:rPr lang="en-GB" sz="1500" dirty="0" err="1">
                <a:solidFill>
                  <a:schemeClr val="tx1"/>
                </a:solidFill>
                <a:latin typeface="Calibri Light" charset="0"/>
                <a:ea typeface="Calibri Light" charset="0"/>
                <a:cs typeface="Calibri Light" charset="0"/>
              </a:rPr>
              <a:t>Vértes</a:t>
            </a:r>
            <a:endParaRPr lang="en-US" sz="1500" dirty="0">
              <a:solidFill>
                <a:schemeClr val="tx1"/>
              </a:solidFill>
              <a:latin typeface="Calibri Light" charset="0"/>
              <a:ea typeface="Calibri Light" charset="0"/>
              <a:cs typeface="Calibri Light" charset="0"/>
            </a:endParaRPr>
          </a:p>
          <a:p>
            <a:pPr>
              <a:lnSpc>
                <a:spcPct val="130000"/>
              </a:lnSpc>
            </a:pPr>
            <a:r>
              <a:rPr lang="en-US" sz="1500" dirty="0">
                <a:solidFill>
                  <a:schemeClr val="tx1"/>
                </a:solidFill>
                <a:latin typeface="Calibri Light" charset="0"/>
                <a:ea typeface="Calibri Light" charset="0"/>
                <a:cs typeface="Calibri Light" charset="0"/>
              </a:rPr>
              <a:t>M. Shinn</a:t>
            </a:r>
          </a:p>
          <a:p>
            <a:pPr>
              <a:lnSpc>
                <a:spcPct val="130000"/>
              </a:lnSpc>
            </a:pPr>
            <a:r>
              <a:rPr lang="en-US" sz="1500" dirty="0">
                <a:solidFill>
                  <a:schemeClr val="tx1"/>
                </a:solidFill>
                <a:latin typeface="Calibri Light" charset="0"/>
                <a:ea typeface="Calibri Light" charset="0"/>
                <a:cs typeface="Calibri Light" charset="0"/>
              </a:rPr>
              <a:t>I. </a:t>
            </a:r>
            <a:r>
              <a:rPr lang="en-US" sz="1500" dirty="0" err="1">
                <a:solidFill>
                  <a:schemeClr val="tx1"/>
                </a:solidFill>
                <a:latin typeface="Calibri Light" charset="0"/>
                <a:ea typeface="Calibri Light" charset="0"/>
                <a:cs typeface="Calibri Light" charset="0"/>
              </a:rPr>
              <a:t>Goodyer</a:t>
            </a:r>
            <a:endParaRPr lang="en-US" sz="1500" dirty="0">
              <a:solidFill>
                <a:schemeClr val="tx1"/>
              </a:solidFill>
              <a:latin typeface="Calibri Light" charset="0"/>
              <a:ea typeface="Calibri Light" charset="0"/>
              <a:cs typeface="Calibri Light" charset="0"/>
            </a:endParaRPr>
          </a:p>
          <a:p>
            <a:pPr>
              <a:lnSpc>
                <a:spcPct val="130000"/>
              </a:lnSpc>
            </a:pPr>
            <a:endParaRPr lang="en-US" sz="1500" dirty="0">
              <a:solidFill>
                <a:schemeClr val="tx1"/>
              </a:solidFill>
              <a:latin typeface="Calibri Light" charset="0"/>
              <a:ea typeface="Calibri Light" charset="0"/>
              <a:cs typeface="Calibri Light" charset="0"/>
            </a:endParaRPr>
          </a:p>
        </p:txBody>
      </p:sp>
      <p:sp>
        <p:nvSpPr>
          <p:cNvPr id="59" name="Title 1"/>
          <p:cNvSpPr txBox="1">
            <a:spLocks/>
          </p:cNvSpPr>
          <p:nvPr/>
        </p:nvSpPr>
        <p:spPr bwMode="auto">
          <a:xfrm>
            <a:off x="11113936" y="91154"/>
            <a:ext cx="1062741"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US" sz="1500" dirty="0">
                <a:solidFill>
                  <a:schemeClr val="tx1"/>
                </a:solidFill>
                <a:latin typeface="Calibri Light" charset="0"/>
                <a:ea typeface="Calibri Light" charset="0"/>
                <a:cs typeface="Calibri Light" charset="0"/>
              </a:rPr>
              <a:t>P. Jones</a:t>
            </a:r>
          </a:p>
          <a:p>
            <a:pPr>
              <a:lnSpc>
                <a:spcPct val="130000"/>
              </a:lnSpc>
            </a:pPr>
            <a:r>
              <a:rPr lang="en-US" sz="1500" dirty="0">
                <a:solidFill>
                  <a:schemeClr val="tx1"/>
                </a:solidFill>
                <a:latin typeface="Calibri Light" charset="0"/>
                <a:ea typeface="Calibri Light" charset="0"/>
                <a:cs typeface="Calibri Light" charset="0"/>
              </a:rPr>
              <a:t>R. Dolan</a:t>
            </a:r>
          </a:p>
          <a:p>
            <a:pPr>
              <a:lnSpc>
                <a:spcPct val="130000"/>
              </a:lnSpc>
            </a:pPr>
            <a:r>
              <a:rPr lang="en-US" sz="1500" dirty="0">
                <a:solidFill>
                  <a:schemeClr val="tx1"/>
                </a:solidFill>
                <a:latin typeface="Calibri Light" charset="0"/>
                <a:ea typeface="Calibri Light" charset="0"/>
                <a:cs typeface="Calibri Light" charset="0"/>
              </a:rPr>
              <a:t>P. </a:t>
            </a:r>
            <a:r>
              <a:rPr lang="en-US" sz="1500" dirty="0" err="1">
                <a:solidFill>
                  <a:schemeClr val="tx1"/>
                </a:solidFill>
                <a:latin typeface="Calibri Light" charset="0"/>
                <a:ea typeface="Calibri Light" charset="0"/>
                <a:cs typeface="Calibri Light" charset="0"/>
              </a:rPr>
              <a:t>Fonagy</a:t>
            </a:r>
            <a:endParaRPr lang="en-US" sz="1500" dirty="0">
              <a:solidFill>
                <a:schemeClr val="tx1"/>
              </a:solidFill>
              <a:latin typeface="Calibri Light" charset="0"/>
              <a:ea typeface="Calibri Light" charset="0"/>
              <a:cs typeface="Calibri Light" charset="0"/>
            </a:endParaRPr>
          </a:p>
        </p:txBody>
      </p:sp>
      <p:cxnSp>
        <p:nvCxnSpPr>
          <p:cNvPr id="62" name="Straight Connector 61"/>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78" name="Title 1"/>
          <p:cNvSpPr txBox="1">
            <a:spLocks/>
          </p:cNvSpPr>
          <p:nvPr/>
        </p:nvSpPr>
        <p:spPr bwMode="auto">
          <a:xfrm>
            <a:off x="9947738" y="1002492"/>
            <a:ext cx="2077809" cy="4639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rPr>
              <a:t>+ the NSPN Consortium</a:t>
            </a:r>
            <a:endParaRPr lang="en-GB" sz="1500" dirty="0">
              <a:solidFill>
                <a:schemeClr val="tx1"/>
              </a:solidFill>
              <a:latin typeface="Calibri Light" charset="0"/>
              <a:ea typeface="Calibri Light" charset="0"/>
              <a:cs typeface="Calibri Light" charset="0"/>
            </a:endParaRPr>
          </a:p>
        </p:txBody>
      </p:sp>
      <p:pic>
        <p:nvPicPr>
          <p:cNvPr id="81" name="Picture 80" descr="NSPN_LogoSmall.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1271" y="5807661"/>
            <a:ext cx="1824877" cy="615437"/>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545" y="2397609"/>
            <a:ext cx="2624773" cy="253484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4464" y="2397609"/>
            <a:ext cx="2624773" cy="2534845"/>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sp>
        <p:nvSpPr>
          <p:cNvPr id="82" name="Title 1"/>
          <p:cNvSpPr txBox="1">
            <a:spLocks/>
          </p:cNvSpPr>
          <p:nvPr/>
        </p:nvSpPr>
        <p:spPr bwMode="auto">
          <a:xfrm>
            <a:off x="258978" y="1553611"/>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Global development</a:t>
            </a:r>
            <a:endParaRPr lang="is-IS" sz="2000" dirty="0">
              <a:solidFill>
                <a:schemeClr val="tx1"/>
              </a:solidFill>
              <a:latin typeface="Calibri Light" charset="0"/>
              <a:ea typeface="Calibri Light" charset="0"/>
              <a:cs typeface="Calibri Light" charset="0"/>
            </a:endParaRPr>
          </a:p>
        </p:txBody>
      </p:sp>
      <p:sp>
        <p:nvSpPr>
          <p:cNvPr id="83" name="Title 1"/>
          <p:cNvSpPr txBox="1">
            <a:spLocks/>
          </p:cNvSpPr>
          <p:nvPr/>
        </p:nvSpPr>
        <p:spPr bwMode="auto">
          <a:xfrm>
            <a:off x="6098078" y="1557438"/>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Local development</a:t>
            </a:r>
            <a:endParaRPr lang="is-IS" sz="2000" dirty="0">
              <a:solidFill>
                <a:schemeClr val="tx1"/>
              </a:solidFill>
              <a:latin typeface="Calibri Light" charset="0"/>
              <a:ea typeface="Calibri Light" charset="0"/>
              <a:cs typeface="Calibri Light" charset="0"/>
            </a:endParaRPr>
          </a:p>
        </p:txBody>
      </p:sp>
      <p:sp>
        <p:nvSpPr>
          <p:cNvPr id="84" name="Title 1"/>
          <p:cNvSpPr txBox="1">
            <a:spLocks/>
          </p:cNvSpPr>
          <p:nvPr/>
        </p:nvSpPr>
        <p:spPr bwMode="auto">
          <a:xfrm>
            <a:off x="3489460" y="2198449"/>
            <a:ext cx="2755939" cy="3155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600" dirty="0">
                <a:solidFill>
                  <a:schemeClr val="tx1"/>
                </a:solidFill>
                <a:latin typeface="Calibri Light" charset="0"/>
                <a:ea typeface="Calibri Light" charset="0"/>
                <a:cs typeface="Calibri Light" charset="0"/>
              </a:rPr>
              <a:t>example region: left DLPFC</a:t>
            </a:r>
          </a:p>
        </p:txBody>
      </p:sp>
      <p:sp>
        <p:nvSpPr>
          <p:cNvPr id="29" name="Left Bracket 28"/>
          <p:cNvSpPr/>
          <p:nvPr/>
        </p:nvSpPr>
        <p:spPr>
          <a:xfrm rot="16200000" flipH="1">
            <a:off x="7492822" y="-2286993"/>
            <a:ext cx="72407" cy="8774248"/>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ectangle 84"/>
          <p:cNvSpPr/>
          <p:nvPr/>
        </p:nvSpPr>
        <p:spPr>
          <a:xfrm>
            <a:off x="211583" y="5191977"/>
            <a:ext cx="4605715"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40688" y="5191977"/>
            <a:ext cx="6956699"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txBox="1">
            <a:spLocks/>
          </p:cNvSpPr>
          <p:nvPr/>
        </p:nvSpPr>
        <p:spPr bwMode="auto">
          <a:xfrm>
            <a:off x="6925117" y="85306"/>
            <a:ext cx="234921" cy="4498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a:solidFill>
                  <a:schemeClr val="tx1"/>
                </a:solidFill>
              </a:rPr>
              <a:t>+</a:t>
            </a:r>
            <a:endParaRPr lang="en-GB" sz="1500" dirty="0">
              <a:solidFill>
                <a:schemeClr val="tx1"/>
              </a:solidFill>
              <a:latin typeface="Calibri Light" charset="0"/>
              <a:ea typeface="Calibri Light" charset="0"/>
              <a:cs typeface="Calibri Light" charset="0"/>
            </a:endParaRPr>
          </a:p>
        </p:txBody>
      </p:sp>
      <p:sp>
        <p:nvSpPr>
          <p:cNvPr id="38" name="Equal 37"/>
          <p:cNvSpPr/>
          <p:nvPr/>
        </p:nvSpPr>
        <p:spPr>
          <a:xfrm>
            <a:off x="9757522" y="6073272"/>
            <a:ext cx="263514" cy="237218"/>
          </a:xfrm>
          <a:prstGeom prst="mathEqual">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907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1" grpId="0"/>
      <p:bldP spid="73" grpId="0"/>
      <p:bldP spid="74" grpId="0"/>
      <p:bldP spid="52" grpId="0"/>
      <p:bldP spid="56" grpId="0"/>
      <p:bldP spid="59" grpId="0"/>
      <p:bldP spid="78" grpId="0"/>
      <p:bldP spid="83" grpId="0"/>
      <p:bldP spid="84" grpId="0"/>
      <p:bldP spid="29" grpId="0" animBg="1"/>
      <p:bldP spid="85" grpId="0" animBg="1"/>
      <p:bldP spid="33" grpId="0" animBg="1"/>
      <p:bldP spid="34" grpId="0"/>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000" y="2520000"/>
            <a:ext cx="10753200" cy="3392906"/>
          </a:xfrm>
        </p:spPr>
        <p:txBody>
          <a:bodyPr anchor="ctr">
            <a:normAutofit/>
          </a:bodyPr>
          <a:lstStyle/>
          <a:p>
            <a:r>
              <a:rPr lang="en-GB" dirty="0"/>
              <a:t>James Hockley</a:t>
            </a:r>
            <a:br>
              <a:rPr lang="en-GB" dirty="0"/>
            </a:br>
            <a:br>
              <a:rPr lang="en-GB" sz="4000" dirty="0"/>
            </a:br>
            <a:r>
              <a:rPr lang="en-GB" sz="4000" dirty="0"/>
              <a:t>Molecular Profiling Of Colonic Sensory Neurons By In Vivo Retrograde Labelling And Single-Cell RNA Sequencing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88"/>
          <a:stretch/>
        </p:blipFill>
        <p:spPr>
          <a:xfrm>
            <a:off x="9169200" y="720000"/>
            <a:ext cx="2301898" cy="2880000"/>
          </a:xfrm>
          <a:prstGeom prst="rect">
            <a:avLst/>
          </a:prstGeom>
        </p:spPr>
      </p:pic>
      <p:sp>
        <p:nvSpPr>
          <p:cNvPr id="5" name="TextBox 4">
            <a:extLst>
              <a:ext uri="{FF2B5EF4-FFF2-40B4-BE49-F238E27FC236}">
                <a16:creationId xmlns:a16="http://schemas.microsoft.com/office/drawing/2014/main" id="{E97F4529-957F-4BC6-8E2A-01A527AD2E4E}"/>
              </a:ext>
            </a:extLst>
          </p:cNvPr>
          <p:cNvSpPr txBox="1"/>
          <p:nvPr/>
        </p:nvSpPr>
        <p:spPr>
          <a:xfrm>
            <a:off x="720000" y="720000"/>
            <a:ext cx="1792650" cy="540000"/>
          </a:xfrm>
          <a:prstGeom prst="rect">
            <a:avLst/>
          </a:prstGeom>
          <a:noFill/>
        </p:spPr>
        <p:txBody>
          <a:bodyPr wrap="square" rtlCol="0">
            <a:spAutoFit/>
          </a:bodyPr>
          <a:lstStyle/>
          <a:p>
            <a:r>
              <a:rPr lang="en-GB" sz="2800" dirty="0"/>
              <a:t>Poster #14</a:t>
            </a:r>
          </a:p>
        </p:txBody>
      </p:sp>
    </p:spTree>
    <p:extLst>
      <p:ext uri="{BB962C8B-B14F-4D97-AF65-F5344CB8AC3E}">
        <p14:creationId xmlns:p14="http://schemas.microsoft.com/office/powerpoint/2010/main" val="397723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26" name="Picture 2" descr="tick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745" y="-1107349"/>
            <a:ext cx="9144512" cy="12188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3745" y="6091182"/>
            <a:ext cx="3685111" cy="830997"/>
          </a:xfrm>
          <a:prstGeom prst="rect">
            <a:avLst/>
          </a:prstGeom>
          <a:noFill/>
        </p:spPr>
        <p:txBody>
          <a:bodyPr wrap="none" rtlCol="0">
            <a:spAutoFit/>
          </a:bodyPr>
          <a:lstStyle/>
          <a:p>
            <a:r>
              <a:rPr lang="en-US" sz="1600" i="1" dirty="0">
                <a:solidFill>
                  <a:schemeClr val="bg1"/>
                </a:solidFill>
                <a:latin typeface="Arial" charset="0"/>
                <a:ea typeface="Arial" charset="0"/>
                <a:cs typeface="Arial" charset="0"/>
              </a:rPr>
              <a:t>Stickman - The Vicissitudes of Crohn's</a:t>
            </a:r>
          </a:p>
          <a:p>
            <a:r>
              <a:rPr lang="en-US" sz="1600" i="1" dirty="0">
                <a:solidFill>
                  <a:schemeClr val="bg1"/>
                </a:solidFill>
                <a:latin typeface="Arial" charset="0"/>
                <a:ea typeface="Arial" charset="0"/>
                <a:cs typeface="Arial" charset="0"/>
              </a:rPr>
              <a:t>Spooky </a:t>
            </a:r>
            <a:r>
              <a:rPr lang="en-US" sz="1600" i="1" dirty="0" err="1">
                <a:solidFill>
                  <a:schemeClr val="bg1"/>
                </a:solidFill>
                <a:latin typeface="Arial" charset="0"/>
                <a:ea typeface="Arial" charset="0"/>
                <a:cs typeface="Arial" charset="0"/>
              </a:rPr>
              <a:t>Pooka</a:t>
            </a:r>
            <a:endParaRPr lang="en-GB" sz="1600" i="1" dirty="0">
              <a:solidFill>
                <a:schemeClr val="bg1"/>
              </a:solidFill>
              <a:latin typeface="Arial" charset="0"/>
              <a:ea typeface="Arial" charset="0"/>
              <a:cs typeface="Arial" charset="0"/>
            </a:endParaRPr>
          </a:p>
          <a:p>
            <a:endParaRPr lang="en-GB" sz="1600" i="1" dirty="0">
              <a:solidFill>
                <a:schemeClr val="bg1"/>
              </a:solidFill>
              <a:latin typeface="Arial" charset="0"/>
              <a:ea typeface="Arial" charset="0"/>
              <a:cs typeface="Arial" charset="0"/>
            </a:endParaRPr>
          </a:p>
        </p:txBody>
      </p:sp>
      <p:sp>
        <p:nvSpPr>
          <p:cNvPr id="7" name="TextBox 6"/>
          <p:cNvSpPr txBox="1"/>
          <p:nvPr/>
        </p:nvSpPr>
        <p:spPr>
          <a:xfrm>
            <a:off x="5125173" y="64179"/>
            <a:ext cx="6942266" cy="1754326"/>
          </a:xfrm>
          <a:prstGeom prst="rect">
            <a:avLst/>
          </a:prstGeom>
          <a:noFill/>
        </p:spPr>
        <p:txBody>
          <a:bodyPr wrap="square" rtlCol="0">
            <a:spAutoFit/>
          </a:bodyPr>
          <a:lstStyle/>
          <a:p>
            <a:pPr algn="r"/>
            <a:r>
              <a:rPr lang="en-GB" dirty="0">
                <a:solidFill>
                  <a:schemeClr val="bg1"/>
                </a:solidFill>
                <a:latin typeface="Arial" charset="0"/>
                <a:ea typeface="Arial" charset="0"/>
                <a:cs typeface="Arial" charset="0"/>
              </a:rPr>
              <a:t>Poster #14</a:t>
            </a:r>
          </a:p>
          <a:p>
            <a:pPr algn="r"/>
            <a:r>
              <a:rPr lang="en-GB" i="1" dirty="0">
                <a:solidFill>
                  <a:schemeClr val="bg1"/>
                </a:solidFill>
                <a:latin typeface="Arial" charset="0"/>
                <a:ea typeface="Arial" charset="0"/>
                <a:cs typeface="Arial" charset="0"/>
              </a:rPr>
              <a:t>Molecular Profiling Of Colonic Sensory Neurons</a:t>
            </a:r>
          </a:p>
          <a:p>
            <a:pPr algn="r"/>
            <a:r>
              <a:rPr lang="en-GB" i="1" dirty="0">
                <a:solidFill>
                  <a:schemeClr val="bg1"/>
                </a:solidFill>
                <a:latin typeface="Arial" charset="0"/>
                <a:ea typeface="Arial" charset="0"/>
                <a:cs typeface="Arial" charset="0"/>
              </a:rPr>
              <a:t>By In Vivo Retrograde Labelling And</a:t>
            </a:r>
          </a:p>
          <a:p>
            <a:pPr algn="r"/>
            <a:r>
              <a:rPr lang="en-GB" i="1" dirty="0">
                <a:solidFill>
                  <a:schemeClr val="bg1"/>
                </a:solidFill>
                <a:latin typeface="Arial" charset="0"/>
                <a:ea typeface="Arial" charset="0"/>
                <a:cs typeface="Arial" charset="0"/>
              </a:rPr>
              <a:t>Single-Cell RNA Sequencing </a:t>
            </a:r>
          </a:p>
          <a:p>
            <a:pPr algn="r"/>
            <a:r>
              <a:rPr lang="en-GB" dirty="0">
                <a:solidFill>
                  <a:schemeClr val="bg1"/>
                </a:solidFill>
                <a:latin typeface="Arial" charset="0"/>
                <a:ea typeface="Arial" charset="0"/>
                <a:cs typeface="Arial" charset="0"/>
              </a:rPr>
              <a:t>James Hockley</a:t>
            </a:r>
          </a:p>
          <a:p>
            <a:pPr algn="r"/>
            <a:r>
              <a:rPr lang="en-GB" dirty="0">
                <a:solidFill>
                  <a:schemeClr val="bg1"/>
                </a:solidFill>
                <a:latin typeface="Arial" charset="0"/>
                <a:ea typeface="Arial" charset="0"/>
                <a:cs typeface="Arial" charset="0"/>
              </a:rPr>
              <a:t>Department of Pharmacology</a:t>
            </a:r>
          </a:p>
        </p:txBody>
      </p:sp>
    </p:spTree>
    <p:extLst>
      <p:ext uri="{BB962C8B-B14F-4D97-AF65-F5344CB8AC3E}">
        <p14:creationId xmlns:p14="http://schemas.microsoft.com/office/powerpoint/2010/main" val="1347903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p:cNvSpPr/>
          <p:nvPr/>
        </p:nvSpPr>
        <p:spPr>
          <a:xfrm>
            <a:off x="7602192" y="2594837"/>
            <a:ext cx="2110984" cy="893532"/>
          </a:xfrm>
          <a:prstGeom prst="ellipse">
            <a:avLst/>
          </a:prstGeom>
          <a:gradFill flip="none" rotWithShape="1">
            <a:gsLst>
              <a:gs pos="0">
                <a:srgbClr val="C00000"/>
              </a:gs>
              <a:gs pos="51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3" name="Left-Right Arrow 82"/>
          <p:cNvSpPr/>
          <p:nvPr/>
        </p:nvSpPr>
        <p:spPr>
          <a:xfrm>
            <a:off x="7781843" y="2000101"/>
            <a:ext cx="1781612" cy="579765"/>
          </a:xfrm>
          <a:prstGeom prst="leftRight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703401" y="851092"/>
            <a:ext cx="6059577" cy="4545655"/>
          </a:xfrm>
          <a:prstGeom prst="rect">
            <a:avLst/>
          </a:prstGeom>
        </p:spPr>
      </p:pic>
      <p:sp>
        <p:nvSpPr>
          <p:cNvPr id="59" name="TextBox 58"/>
          <p:cNvSpPr txBox="1"/>
          <p:nvPr/>
        </p:nvSpPr>
        <p:spPr>
          <a:xfrm>
            <a:off x="6354445" y="1645500"/>
            <a:ext cx="764953" cy="389658"/>
          </a:xfrm>
          <a:prstGeom prst="rect">
            <a:avLst/>
          </a:prstGeom>
          <a:noFill/>
        </p:spPr>
        <p:txBody>
          <a:bodyPr wrap="none" rtlCol="0">
            <a:spAutoFit/>
          </a:bodyPr>
          <a:lstStyle/>
          <a:p>
            <a:r>
              <a:rPr lang="en-GB" sz="1932" dirty="0"/>
              <a:t>Colon</a:t>
            </a:r>
          </a:p>
        </p:txBody>
      </p:sp>
      <p:sp>
        <p:nvSpPr>
          <p:cNvPr id="60" name="TextBox 59"/>
          <p:cNvSpPr txBox="1"/>
          <p:nvPr/>
        </p:nvSpPr>
        <p:spPr>
          <a:xfrm>
            <a:off x="4207373" y="1672431"/>
            <a:ext cx="1299084" cy="683825"/>
          </a:xfrm>
          <a:prstGeom prst="rect">
            <a:avLst/>
          </a:prstGeom>
          <a:noFill/>
        </p:spPr>
        <p:txBody>
          <a:bodyPr wrap="none" rtlCol="0">
            <a:spAutoFit/>
          </a:bodyPr>
          <a:lstStyle/>
          <a:p>
            <a:r>
              <a:rPr lang="en-GB" sz="1932"/>
              <a:t>Dorsal root</a:t>
            </a:r>
          </a:p>
          <a:p>
            <a:r>
              <a:rPr lang="en-GB" sz="1932" dirty="0"/>
              <a:t>ganglia</a:t>
            </a:r>
          </a:p>
        </p:txBody>
      </p:sp>
      <p:sp>
        <p:nvSpPr>
          <p:cNvPr id="61" name="TextBox 60"/>
          <p:cNvSpPr txBox="1"/>
          <p:nvPr/>
        </p:nvSpPr>
        <p:spPr>
          <a:xfrm>
            <a:off x="1756906" y="4061953"/>
            <a:ext cx="1317975" cy="386511"/>
          </a:xfrm>
          <a:prstGeom prst="rect">
            <a:avLst/>
          </a:prstGeom>
          <a:noFill/>
        </p:spPr>
        <p:txBody>
          <a:bodyPr wrap="none" rtlCol="0">
            <a:spAutoFit/>
          </a:bodyPr>
          <a:lstStyle/>
          <a:p>
            <a:r>
              <a:rPr lang="en-GB" sz="1932" dirty="0"/>
              <a:t>Spinal Cord</a:t>
            </a:r>
          </a:p>
        </p:txBody>
      </p:sp>
      <p:sp>
        <p:nvSpPr>
          <p:cNvPr id="62" name="TextBox 61"/>
          <p:cNvSpPr txBox="1"/>
          <p:nvPr/>
        </p:nvSpPr>
        <p:spPr>
          <a:xfrm>
            <a:off x="1698685" y="957276"/>
            <a:ext cx="1371209" cy="387350"/>
          </a:xfrm>
          <a:prstGeom prst="rect">
            <a:avLst/>
          </a:prstGeom>
          <a:noFill/>
        </p:spPr>
        <p:txBody>
          <a:bodyPr wrap="none" rtlCol="0">
            <a:spAutoFit/>
          </a:bodyPr>
          <a:lstStyle/>
          <a:p>
            <a:r>
              <a:rPr lang="en-GB" sz="1917" dirty="0"/>
              <a:t>To the brain</a:t>
            </a:r>
          </a:p>
        </p:txBody>
      </p:sp>
      <p:sp>
        <p:nvSpPr>
          <p:cNvPr id="64" name="TextBox 63"/>
          <p:cNvSpPr txBox="1"/>
          <p:nvPr/>
        </p:nvSpPr>
        <p:spPr>
          <a:xfrm>
            <a:off x="7781854" y="2074957"/>
            <a:ext cx="1803280" cy="1516308"/>
          </a:xfrm>
          <a:prstGeom prst="rect">
            <a:avLst/>
          </a:prstGeom>
          <a:noFill/>
        </p:spPr>
        <p:txBody>
          <a:bodyPr wrap="none" rtlCol="0">
            <a:spAutoFit/>
          </a:bodyPr>
          <a:lstStyle/>
          <a:p>
            <a:pPr algn="ctr"/>
            <a:r>
              <a:rPr lang="en-GB" sz="2318" dirty="0"/>
              <a:t>Distension</a:t>
            </a:r>
          </a:p>
          <a:p>
            <a:pPr algn="ctr"/>
            <a:endParaRPr lang="en-GB" sz="2318" dirty="0"/>
          </a:p>
          <a:p>
            <a:pPr algn="ctr"/>
            <a:r>
              <a:rPr lang="en-GB" sz="2318" dirty="0"/>
              <a:t>Inflammation</a:t>
            </a:r>
          </a:p>
          <a:p>
            <a:pPr algn="ctr"/>
            <a:endParaRPr lang="en-GB" sz="2318" dirty="0"/>
          </a:p>
        </p:txBody>
      </p:sp>
      <p:pic>
        <p:nvPicPr>
          <p:cNvPr id="70" name="Picture 31"/>
          <p:cNvPicPr>
            <a:picLocks noChangeAspect="1"/>
          </p:cNvPicPr>
          <p:nvPr/>
        </p:nvPicPr>
        <p:blipFill rotWithShape="1">
          <a:blip r:embed="rId3">
            <a:extLst>
              <a:ext uri="{28A0092B-C50C-407E-A947-70E740481C1C}">
                <a14:useLocalDpi xmlns:a14="http://schemas.microsoft.com/office/drawing/2010/main" val="0"/>
              </a:ext>
            </a:extLst>
          </a:blip>
          <a:srcRect t="49040" r="68250" b="12329"/>
          <a:stretch/>
        </p:blipFill>
        <p:spPr bwMode="auto">
          <a:xfrm>
            <a:off x="5250276" y="3801863"/>
            <a:ext cx="1453196" cy="141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r="27488" b="9848"/>
          <a:stretch/>
        </p:blipFill>
        <p:spPr>
          <a:xfrm>
            <a:off x="6568730" y="5345332"/>
            <a:ext cx="1797004" cy="1437812"/>
          </a:xfrm>
          <a:prstGeom prst="rect">
            <a:avLst/>
          </a:prstGeom>
        </p:spPr>
      </p:pic>
      <p:sp>
        <p:nvSpPr>
          <p:cNvPr id="79" name="Right Arrow 78"/>
          <p:cNvSpPr/>
          <p:nvPr/>
        </p:nvSpPr>
        <p:spPr>
          <a:xfrm rot="3718827">
            <a:off x="5285827" y="3118293"/>
            <a:ext cx="471342" cy="64707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0" name="Right Arrow 79"/>
          <p:cNvSpPr/>
          <p:nvPr/>
        </p:nvSpPr>
        <p:spPr>
          <a:xfrm rot="3718827">
            <a:off x="6803861" y="5073211"/>
            <a:ext cx="471342" cy="64707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2" name="TextBox 81"/>
          <p:cNvSpPr txBox="1"/>
          <p:nvPr/>
        </p:nvSpPr>
        <p:spPr>
          <a:xfrm>
            <a:off x="8411027" y="5637070"/>
            <a:ext cx="2366161" cy="895245"/>
          </a:xfrm>
          <a:prstGeom prst="rect">
            <a:avLst/>
          </a:prstGeom>
          <a:noFill/>
        </p:spPr>
        <p:txBody>
          <a:bodyPr wrap="square" rtlCol="0">
            <a:spAutoFit/>
          </a:bodyPr>
          <a:lstStyle/>
          <a:p>
            <a:r>
              <a:rPr lang="en-GB" sz="1739" dirty="0"/>
              <a:t>Molecular fingerprint of individual colonic </a:t>
            </a:r>
            <a:r>
              <a:rPr lang="en-GB" sz="1739"/>
              <a:t>sensory neurones</a:t>
            </a:r>
            <a:endParaRPr lang="en-GB" sz="1739" dirty="0"/>
          </a:p>
        </p:txBody>
      </p:sp>
      <p:sp>
        <p:nvSpPr>
          <p:cNvPr id="16" name="TextBox 15"/>
          <p:cNvSpPr txBox="1"/>
          <p:nvPr/>
        </p:nvSpPr>
        <p:spPr>
          <a:xfrm>
            <a:off x="5125173" y="64179"/>
            <a:ext cx="6942266" cy="1754326"/>
          </a:xfrm>
          <a:prstGeom prst="rect">
            <a:avLst/>
          </a:prstGeom>
          <a:noFill/>
        </p:spPr>
        <p:txBody>
          <a:bodyPr wrap="square" rtlCol="0">
            <a:spAutoFit/>
          </a:bodyPr>
          <a:lstStyle/>
          <a:p>
            <a:pPr algn="r"/>
            <a:r>
              <a:rPr lang="en-GB" dirty="0">
                <a:latin typeface="Arial" charset="0"/>
                <a:ea typeface="Arial" charset="0"/>
                <a:cs typeface="Arial" charset="0"/>
              </a:rPr>
              <a:t>Poster #14</a:t>
            </a:r>
          </a:p>
          <a:p>
            <a:pPr algn="r"/>
            <a:r>
              <a:rPr lang="en-GB" i="1" dirty="0">
                <a:latin typeface="Arial" charset="0"/>
                <a:ea typeface="Arial" charset="0"/>
                <a:cs typeface="Arial" charset="0"/>
              </a:rPr>
              <a:t>Molecular Profiling Of Colonic Sensory Neurons</a:t>
            </a:r>
          </a:p>
          <a:p>
            <a:pPr algn="r"/>
            <a:r>
              <a:rPr lang="en-GB" i="1" dirty="0">
                <a:latin typeface="Arial" charset="0"/>
                <a:ea typeface="Arial" charset="0"/>
                <a:cs typeface="Arial" charset="0"/>
              </a:rPr>
              <a:t>By In Vivo Retrograde Labelling And</a:t>
            </a:r>
          </a:p>
          <a:p>
            <a:pPr algn="r"/>
            <a:r>
              <a:rPr lang="en-GB" i="1" dirty="0">
                <a:latin typeface="Arial" charset="0"/>
                <a:ea typeface="Arial" charset="0"/>
                <a:cs typeface="Arial" charset="0"/>
              </a:rPr>
              <a:t>Single-Cell RNA Sequencing </a:t>
            </a:r>
          </a:p>
          <a:p>
            <a:pPr algn="r"/>
            <a:r>
              <a:rPr lang="en-GB" dirty="0">
                <a:latin typeface="Arial" charset="0"/>
                <a:ea typeface="Arial" charset="0"/>
                <a:cs typeface="Arial" charset="0"/>
              </a:rPr>
              <a:t>James Hockley</a:t>
            </a:r>
          </a:p>
          <a:p>
            <a:pPr algn="r"/>
            <a:r>
              <a:rPr lang="en-GB" dirty="0">
                <a:latin typeface="Arial" charset="0"/>
                <a:ea typeface="Arial" charset="0"/>
                <a:cs typeface="Arial" charset="0"/>
              </a:rPr>
              <a:t>Department of Pharmacology</a:t>
            </a:r>
          </a:p>
        </p:txBody>
      </p:sp>
    </p:spTree>
    <p:extLst>
      <p:ext uri="{BB962C8B-B14F-4D97-AF65-F5344CB8AC3E}">
        <p14:creationId xmlns:p14="http://schemas.microsoft.com/office/powerpoint/2010/main" val="38410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ormAutofit/>
          </a:bodyPr>
          <a:lstStyle/>
          <a:p>
            <a:r>
              <a:rPr lang="en-GB" sz="8000" b="1" dirty="0"/>
              <a:t>Thank you!</a:t>
            </a:r>
            <a:endParaRPr lang="en-GB" sz="8000" dirty="0"/>
          </a:p>
        </p:txBody>
      </p:sp>
      <p:pic>
        <p:nvPicPr>
          <p:cNvPr id="4" name="Picture 3">
            <a:extLst>
              <a:ext uri="{FF2B5EF4-FFF2-40B4-BE49-F238E27FC236}">
                <a16:creationId xmlns:a16="http://schemas.microsoft.com/office/drawing/2014/main" id="{ADD5685D-1E17-43B9-804E-12F4F33CB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5" name="Picture 4">
            <a:extLst>
              <a:ext uri="{FF2B5EF4-FFF2-40B4-BE49-F238E27FC236}">
                <a16:creationId xmlns:a16="http://schemas.microsoft.com/office/drawing/2014/main" id="{F01A8B3F-491A-42E3-AA22-21F98A243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286227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7" name="TextBox 6">
            <a:extLst>
              <a:ext uri="{FF2B5EF4-FFF2-40B4-BE49-F238E27FC236}">
                <a16:creationId xmlns:a16="http://schemas.microsoft.com/office/drawing/2014/main" id="{FF0696F8-D7E3-43C0-A734-38AFD98744B9}"/>
              </a:ext>
            </a:extLst>
          </p:cNvPr>
          <p:cNvSpPr txBox="1"/>
          <p:nvPr/>
        </p:nvSpPr>
        <p:spPr>
          <a:xfrm>
            <a:off x="5495924" y="219075"/>
            <a:ext cx="2209801" cy="1634490"/>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a picture of you!</a:t>
            </a:r>
          </a:p>
          <a:p>
            <a:pPr marL="285750" indent="-285750">
              <a:buFont typeface="Arial" panose="020B0604020202020204" pitchFamily="34" charset="0"/>
              <a:buChar char="•"/>
            </a:pPr>
            <a:r>
              <a:rPr lang="en-GB" dirty="0">
                <a:solidFill>
                  <a:sysClr val="windowText" lastClr="000000"/>
                </a:solidFill>
              </a:rPr>
              <a:t>Portrait layout</a:t>
            </a:r>
          </a:p>
          <a:p>
            <a:pPr marL="285750" indent="-285750">
              <a:buFont typeface="Arial" panose="020B0604020202020204" pitchFamily="34" charset="0"/>
              <a:buChar char="•"/>
            </a:pPr>
            <a:r>
              <a:rPr lang="en-GB" dirty="0">
                <a:solidFill>
                  <a:sysClr val="windowText" lastClr="000000"/>
                </a:solidFill>
              </a:rPr>
              <a:t>Cropped to 5:4 dimensions.</a:t>
            </a:r>
          </a:p>
        </p:txBody>
      </p:sp>
      <p:cxnSp>
        <p:nvCxnSpPr>
          <p:cNvPr id="9" name="Straight Arrow Connector 8">
            <a:extLst>
              <a:ext uri="{FF2B5EF4-FFF2-40B4-BE49-F238E27FC236}">
                <a16:creationId xmlns:a16="http://schemas.microsoft.com/office/drawing/2014/main" id="{9ABA2867-A89B-4EAC-A047-DAF33FAB5112}"/>
              </a:ext>
            </a:extLst>
          </p:cNvPr>
          <p:cNvCxnSpPr>
            <a:cxnSpLocks/>
          </p:cNvCxnSpPr>
          <p:nvPr/>
        </p:nvCxnSpPr>
        <p:spPr>
          <a:xfrm>
            <a:off x="7334250" y="1081088"/>
            <a:ext cx="1528763" cy="428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D792F-79F6-455B-80E3-F15C122FD8F9}"/>
              </a:ext>
            </a:extLst>
          </p:cNvPr>
          <p:cNvSpPr txBox="1"/>
          <p:nvPr/>
        </p:nvSpPr>
        <p:spPr>
          <a:xfrm>
            <a:off x="2822427" y="1466851"/>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name</a:t>
            </a:r>
          </a:p>
          <a:p>
            <a:pPr marL="285750" indent="-285750">
              <a:buFont typeface="Arial" panose="020B0604020202020204" pitchFamily="34" charset="0"/>
              <a:buChar char="•"/>
            </a:pPr>
            <a:r>
              <a:rPr lang="en-GB" dirty="0">
                <a:solidFill>
                  <a:sysClr val="windowText" lastClr="000000"/>
                </a:solidFill>
              </a:rPr>
              <a:t>No titles (Dr/Mr etc)</a:t>
            </a:r>
          </a:p>
        </p:txBody>
      </p:sp>
      <p:cxnSp>
        <p:nvCxnSpPr>
          <p:cNvPr id="12" name="Straight Arrow Connector 11">
            <a:extLst>
              <a:ext uri="{FF2B5EF4-FFF2-40B4-BE49-F238E27FC236}">
                <a16:creationId xmlns:a16="http://schemas.microsoft.com/office/drawing/2014/main" id="{CA56F6B4-16C8-47A7-A85D-EE94EB0584B1}"/>
              </a:ext>
            </a:extLst>
          </p:cNvPr>
          <p:cNvCxnSpPr>
            <a:cxnSpLocks/>
          </p:cNvCxnSpPr>
          <p:nvPr/>
        </p:nvCxnSpPr>
        <p:spPr>
          <a:xfrm>
            <a:off x="4176713" y="2647507"/>
            <a:ext cx="477637" cy="7957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B60DF4-0CD8-4EC9-9192-77A48473ECCD}"/>
              </a:ext>
            </a:extLst>
          </p:cNvPr>
          <p:cNvSpPr txBox="1"/>
          <p:nvPr/>
        </p:nvSpPr>
        <p:spPr>
          <a:xfrm>
            <a:off x="1966912" y="5076825"/>
            <a:ext cx="2209801" cy="715089"/>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poster title</a:t>
            </a:r>
          </a:p>
        </p:txBody>
      </p:sp>
      <p:cxnSp>
        <p:nvCxnSpPr>
          <p:cNvPr id="15" name="Straight Arrow Connector 14">
            <a:extLst>
              <a:ext uri="{FF2B5EF4-FFF2-40B4-BE49-F238E27FC236}">
                <a16:creationId xmlns:a16="http://schemas.microsoft.com/office/drawing/2014/main" id="{E113C574-07A3-4845-BEE3-9DAC8E9184E1}"/>
              </a:ext>
            </a:extLst>
          </p:cNvPr>
          <p:cNvCxnSpPr>
            <a:cxnSpLocks/>
          </p:cNvCxnSpPr>
          <p:nvPr/>
        </p:nvCxnSpPr>
        <p:spPr>
          <a:xfrm flipV="1">
            <a:off x="3848986" y="4953001"/>
            <a:ext cx="770639" cy="607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
        <p:nvSpPr>
          <p:cNvPr id="18" name="TextBox 17">
            <a:extLst>
              <a:ext uri="{FF2B5EF4-FFF2-40B4-BE49-F238E27FC236}">
                <a16:creationId xmlns:a16="http://schemas.microsoft.com/office/drawing/2014/main" id="{E049742E-24B6-4371-B475-816349ED3E53}"/>
              </a:ext>
            </a:extLst>
          </p:cNvPr>
          <p:cNvSpPr txBox="1"/>
          <p:nvPr/>
        </p:nvSpPr>
        <p:spPr>
          <a:xfrm>
            <a:off x="145554" y="3183030"/>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I’ll add your poster number here – I don’t expect you to find it </a:t>
            </a:r>
            <a:r>
              <a:rPr lang="en-GB" dirty="0">
                <a:solidFill>
                  <a:sysClr val="windowText" lastClr="000000"/>
                </a:solidFill>
                <a:sym typeface="Wingdings" panose="05000000000000000000" pitchFamily="2" charset="2"/>
              </a:rPr>
              <a:t></a:t>
            </a:r>
            <a:endParaRPr lang="en-GB" dirty="0">
              <a:solidFill>
                <a:sysClr val="windowText" lastClr="000000"/>
              </a:solidFill>
            </a:endParaRPr>
          </a:p>
        </p:txBody>
      </p:sp>
      <p:cxnSp>
        <p:nvCxnSpPr>
          <p:cNvPr id="19" name="Straight Arrow Connector 18">
            <a:extLst>
              <a:ext uri="{FF2B5EF4-FFF2-40B4-BE49-F238E27FC236}">
                <a16:creationId xmlns:a16="http://schemas.microsoft.com/office/drawing/2014/main" id="{E49D31F5-88F8-4937-820A-DB931A2E4E77}"/>
              </a:ext>
            </a:extLst>
          </p:cNvPr>
          <p:cNvCxnSpPr>
            <a:cxnSpLocks/>
          </p:cNvCxnSpPr>
          <p:nvPr/>
        </p:nvCxnSpPr>
        <p:spPr>
          <a:xfrm flipV="1">
            <a:off x="846437" y="1295400"/>
            <a:ext cx="985738" cy="18828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FA8523-B0BE-401B-A4E7-F5FCCCA6DD84}"/>
              </a:ext>
            </a:extLst>
          </p:cNvPr>
          <p:cNvSpPr txBox="1"/>
          <p:nvPr/>
        </p:nvSpPr>
        <p:spPr>
          <a:xfrm>
            <a:off x="8706376" y="4135756"/>
            <a:ext cx="3037424" cy="1634490"/>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You can use the title slide on the next page to add your information so you don’t have to individually delete all the helpful boxes!</a:t>
            </a:r>
          </a:p>
        </p:txBody>
      </p:sp>
      <p:sp>
        <p:nvSpPr>
          <p:cNvPr id="16" name="TextBox 15">
            <a:extLst>
              <a:ext uri="{FF2B5EF4-FFF2-40B4-BE49-F238E27FC236}">
                <a16:creationId xmlns:a16="http://schemas.microsoft.com/office/drawing/2014/main" id="{2AD36F5F-3CCA-4234-A2C5-218500555621}"/>
              </a:ext>
            </a:extLst>
          </p:cNvPr>
          <p:cNvSpPr txBox="1"/>
          <p:nvPr/>
        </p:nvSpPr>
        <p:spPr>
          <a:xfrm>
            <a:off x="2425148" y="6058959"/>
            <a:ext cx="5673483" cy="715089"/>
          </a:xfrm>
          <a:prstGeom prst="roundRect">
            <a:avLst/>
          </a:prstGeom>
          <a:solidFill>
            <a:schemeClr val="accent2">
              <a:lumMod val="20000"/>
              <a:lumOff val="80000"/>
            </a:schemeClr>
          </a:solidFill>
          <a:ln>
            <a:solidFill>
              <a:schemeClr val="accent2"/>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Do not add additional information (logos etc) to this slide. Use your two data slides for that information.</a:t>
            </a:r>
          </a:p>
        </p:txBody>
      </p:sp>
      <p:sp>
        <p:nvSpPr>
          <p:cNvPr id="20" name="TextBox 19">
            <a:extLst>
              <a:ext uri="{FF2B5EF4-FFF2-40B4-BE49-F238E27FC236}">
                <a16:creationId xmlns:a16="http://schemas.microsoft.com/office/drawing/2014/main" id="{80891E93-80AA-448F-B45A-619FE74742C4}"/>
              </a:ext>
            </a:extLst>
          </p:cNvPr>
          <p:cNvSpPr txBox="1"/>
          <p:nvPr/>
        </p:nvSpPr>
        <p:spPr>
          <a:xfrm>
            <a:off x="7673009" y="6138000"/>
            <a:ext cx="3800191" cy="523220"/>
          </a:xfrm>
          <a:prstGeom prst="rect">
            <a:avLst/>
          </a:prstGeom>
          <a:noFill/>
        </p:spPr>
        <p:txBody>
          <a:bodyPr wrap="square" rtlCol="0">
            <a:spAutoFit/>
          </a:bodyPr>
          <a:lstStyle/>
          <a:p>
            <a:pPr algn="r"/>
            <a:r>
              <a:rPr lang="en-GB" sz="2800" dirty="0"/>
              <a:t>#ABC2019 #</a:t>
            </a:r>
            <a:r>
              <a:rPr lang="en-GB" sz="2800" dirty="0" err="1"/>
              <a:t>DataBlitz</a:t>
            </a:r>
            <a:endParaRPr lang="en-GB" sz="2800" dirty="0"/>
          </a:p>
        </p:txBody>
      </p:sp>
    </p:spTree>
    <p:extLst>
      <p:ext uri="{BB962C8B-B14F-4D97-AF65-F5344CB8AC3E}">
        <p14:creationId xmlns:p14="http://schemas.microsoft.com/office/powerpoint/2010/main" val="279641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
        <p:nvSpPr>
          <p:cNvPr id="5" name="TextBox 4">
            <a:extLst>
              <a:ext uri="{FF2B5EF4-FFF2-40B4-BE49-F238E27FC236}">
                <a16:creationId xmlns:a16="http://schemas.microsoft.com/office/drawing/2014/main" id="{4074CCD9-2610-4D39-B3A6-BD8EFDC5838A}"/>
              </a:ext>
            </a:extLst>
          </p:cNvPr>
          <p:cNvSpPr txBox="1"/>
          <p:nvPr/>
        </p:nvSpPr>
        <p:spPr>
          <a:xfrm>
            <a:off x="7673009" y="6138000"/>
            <a:ext cx="3800191" cy="523220"/>
          </a:xfrm>
          <a:prstGeom prst="rect">
            <a:avLst/>
          </a:prstGeom>
          <a:noFill/>
        </p:spPr>
        <p:txBody>
          <a:bodyPr wrap="square" rtlCol="0">
            <a:spAutoFit/>
          </a:bodyPr>
          <a:lstStyle/>
          <a:p>
            <a:pPr algn="r"/>
            <a:r>
              <a:rPr lang="en-GB" sz="2800" dirty="0"/>
              <a:t>#ABC2019 #</a:t>
            </a:r>
            <a:r>
              <a:rPr lang="en-GB" sz="2800" dirty="0" err="1"/>
              <a:t>DataBlitz</a:t>
            </a:r>
            <a:endParaRPr lang="en-GB" sz="2800" dirty="0"/>
          </a:p>
        </p:txBody>
      </p:sp>
    </p:spTree>
    <p:extLst>
      <p:ext uri="{BB962C8B-B14F-4D97-AF65-F5344CB8AC3E}">
        <p14:creationId xmlns:p14="http://schemas.microsoft.com/office/powerpoint/2010/main" val="128469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71958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36020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278642"/>
          </a:xfrm>
          <a:prstGeom prst="rect">
            <a:avLst/>
          </a:prstGeom>
          <a:noFill/>
        </p:spPr>
        <p:txBody>
          <a:bodyPr wrap="square" rtlCol="0">
            <a:spAutoFit/>
          </a:bodyPr>
          <a:lstStyle/>
          <a:p>
            <a:r>
              <a:rPr lang="en-GB" sz="2400" b="1" dirty="0">
                <a:solidFill>
                  <a:schemeClr val="accent2"/>
                </a:solidFill>
              </a:rPr>
              <a:t>Fill in the answers to this slide and send it back with your data blitz slides</a:t>
            </a:r>
          </a:p>
          <a:p>
            <a:endParaRPr lang="en-GB" dirty="0"/>
          </a:p>
          <a:p>
            <a:r>
              <a:rPr lang="en-GB" dirty="0"/>
              <a:t>One of the goals of the data blitz is to share your research far and wide. We’re scheduled before lunch on the first day and so you have a great chance to bring conference delegates to your poster right after the talk, but there will also be a large audience following along online.</a:t>
            </a:r>
          </a:p>
          <a:p>
            <a:endParaRPr lang="en-GB" dirty="0"/>
          </a:p>
          <a:p>
            <a:r>
              <a:rPr lang="en-GB" dirty="0"/>
              <a:t>Kirstie will schedule live tweets to accompany your data blitz presentations. The information on this slide lets her know the information she needs to make that communication as effective as possible.</a:t>
            </a:r>
          </a:p>
          <a:p>
            <a:endParaRPr lang="en-GB" dirty="0"/>
          </a:p>
          <a:p>
            <a:r>
              <a:rPr lang="en-GB" b="1" dirty="0"/>
              <a:t>Please answer the following questions in line (edit the bold text):</a:t>
            </a:r>
          </a:p>
          <a:p>
            <a:endParaRPr lang="en-GB" dirty="0">
              <a:sym typeface="Wingdings" panose="05000000000000000000" pitchFamily="2" charset="2"/>
            </a:endParaRPr>
          </a:p>
          <a:p>
            <a:pPr marL="342900" indent="-342900">
              <a:buFont typeface="+mj-lt"/>
              <a:buAutoNum type="arabicPeriod"/>
            </a:pPr>
            <a:r>
              <a:rPr lang="en-GB" dirty="0">
                <a:sym typeface="Wingdings" panose="05000000000000000000" pitchFamily="2" charset="2"/>
              </a:rPr>
              <a:t>Would you like to include screenshots of your slides in the tweet to accompany the title slide? </a:t>
            </a:r>
            <a:r>
              <a:rPr lang="en-GB" b="1" dirty="0">
                <a:sym typeface="Wingdings" panose="05000000000000000000" pitchFamily="2" charset="2"/>
              </a:rPr>
              <a:t>Y / N</a:t>
            </a:r>
          </a:p>
          <a:p>
            <a:pPr marL="342900" indent="-342900">
              <a:buFont typeface="+mj-lt"/>
              <a:buAutoNum type="arabicPeriod"/>
            </a:pPr>
            <a:r>
              <a:rPr lang="en-GB" dirty="0">
                <a:sym typeface="Wingdings" panose="05000000000000000000" pitchFamily="2" charset="2"/>
              </a:rPr>
              <a:t>Who should be tagged in the tweet? </a:t>
            </a:r>
            <a:r>
              <a:rPr lang="en-GB" b="1" dirty="0">
                <a:sym typeface="Wingdings" panose="05000000000000000000" pitchFamily="2" charset="2"/>
              </a:rPr>
              <a:t>@you @lab-name @collaborator etc (answer “none” for no-one)</a:t>
            </a:r>
          </a:p>
          <a:p>
            <a:pPr marL="342900" indent="-342900">
              <a:buFont typeface="+mj-lt"/>
              <a:buAutoNum type="arabicPeriod"/>
            </a:pPr>
            <a:r>
              <a:rPr lang="en-GB" dirty="0">
                <a:sym typeface="Wingdings" panose="05000000000000000000" pitchFamily="2" charset="2"/>
              </a:rPr>
              <a:t>Would you like to write a custom tweet? </a:t>
            </a:r>
            <a:r>
              <a:rPr lang="en-GB" b="1" dirty="0">
                <a:sym typeface="Wingdings" panose="05000000000000000000" pitchFamily="2" charset="2"/>
              </a:rPr>
              <a:t>(if yes, please add below)</a:t>
            </a:r>
          </a:p>
          <a:p>
            <a:pPr marL="342900" indent="-342900">
              <a:buFont typeface="+mj-lt"/>
              <a:buAutoNum type="arabicPeriod"/>
            </a:pPr>
            <a:r>
              <a:rPr lang="en-GB" dirty="0">
                <a:sym typeface="Wingdings" panose="05000000000000000000" pitchFamily="2" charset="2"/>
              </a:rPr>
              <a:t>Do you consent to having your slides included in the publicly archived version on </a:t>
            </a:r>
            <a:r>
              <a:rPr lang="en-GB" dirty="0">
                <a:sym typeface="Wingdings" panose="05000000000000000000" pitchFamily="2" charset="2"/>
                <a:hlinkClick r:id="rId2"/>
              </a:rPr>
              <a:t>https://figshare.com</a:t>
            </a:r>
            <a:r>
              <a:rPr lang="en-GB" dirty="0">
                <a:sym typeface="Wingdings" panose="05000000000000000000" pitchFamily="2" charset="2"/>
              </a:rPr>
              <a:t>? </a:t>
            </a:r>
            <a:r>
              <a:rPr lang="en-GB" b="1" dirty="0">
                <a:sym typeface="Wingdings" panose="05000000000000000000" pitchFamily="2" charset="2"/>
              </a:rPr>
              <a:t>Y / N</a:t>
            </a:r>
            <a:endParaRPr lang="en-GB" dirty="0"/>
          </a:p>
          <a:p>
            <a:endParaRPr lang="en-GB" dirty="0"/>
          </a:p>
          <a:p>
            <a:r>
              <a:rPr lang="en-GB" dirty="0"/>
              <a:t>The point of publicly archiving the slides is so that they can be see and cited beyond the people who are online at the time. You can see an example talk at </a:t>
            </a:r>
            <a:r>
              <a:rPr lang="en-GB" dirty="0">
                <a:hlinkClick r:id="rId3"/>
              </a:rPr>
              <a:t>https://doi.org/10.6084/m9.figshare.5886475</a:t>
            </a:r>
            <a:r>
              <a:rPr lang="en-GB" dirty="0"/>
              <a:t>. (We haven’t done this for a </a:t>
            </a:r>
            <a:r>
              <a:rPr lang="en-GB" dirty="0" err="1"/>
              <a:t>datablitz</a:t>
            </a:r>
            <a:r>
              <a:rPr lang="en-GB" dirty="0"/>
              <a:t> before so this is a talk by Kirstie from a couple of years ago.)</a:t>
            </a:r>
          </a:p>
          <a:p>
            <a:endParaRPr lang="en-GB" dirty="0"/>
          </a:p>
          <a:p>
            <a:r>
              <a:rPr lang="en-GB" dirty="0"/>
              <a:t>You can also upload your poster to </a:t>
            </a:r>
            <a:r>
              <a:rPr lang="en-GB" dirty="0" err="1"/>
              <a:t>figshare</a:t>
            </a:r>
            <a:r>
              <a:rPr lang="en-GB" dirty="0"/>
              <a:t> and add the link to your slides if you’d like to disseminate the research further: </a:t>
            </a:r>
            <a:r>
              <a:rPr lang="en-GB" dirty="0">
                <a:hlinkClick r:id="rId4"/>
              </a:rPr>
              <a:t>https://knowledge.figshare.com/articles/item/how-can-figshare-help-my-research</a:t>
            </a:r>
            <a:r>
              <a:rPr lang="en-GB" dirty="0"/>
              <a:t> </a:t>
            </a:r>
          </a:p>
        </p:txBody>
      </p:sp>
    </p:spTree>
    <p:extLst>
      <p:ext uri="{BB962C8B-B14F-4D97-AF65-F5344CB8AC3E}">
        <p14:creationId xmlns:p14="http://schemas.microsoft.com/office/powerpoint/2010/main" val="1552922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9300"/>
            <a:ext cx="9144000" cy="4025900"/>
          </a:xfrm>
        </p:spPr>
        <p:txBody>
          <a:bodyPr anchor="ctr">
            <a:noAutofit/>
          </a:bodyPr>
          <a:lstStyle/>
          <a:p>
            <a:r>
              <a:rPr lang="en-GB" b="1" dirty="0"/>
              <a:t>Some example slides from the previous Cambridge Neuroscience Data Blitzes</a:t>
            </a:r>
            <a:endParaRPr lang="en-GB" dirty="0"/>
          </a:p>
        </p:txBody>
      </p:sp>
      <p:sp>
        <p:nvSpPr>
          <p:cNvPr id="4" name="TextBox 3">
            <a:extLst>
              <a:ext uri="{FF2B5EF4-FFF2-40B4-BE49-F238E27FC236}">
                <a16:creationId xmlns:a16="http://schemas.microsoft.com/office/drawing/2014/main" id="{6823F40E-3406-401B-9435-CEF7726CE551}"/>
              </a:ext>
            </a:extLst>
          </p:cNvPr>
          <p:cNvSpPr txBox="1"/>
          <p:nvPr/>
        </p:nvSpPr>
        <p:spPr>
          <a:xfrm>
            <a:off x="8747438" y="5222879"/>
            <a:ext cx="3037424" cy="1328023"/>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For your reference. You can delete the following slides when you send yours to Kirstie</a:t>
            </a:r>
          </a:p>
        </p:txBody>
      </p:sp>
      <p:pic>
        <p:nvPicPr>
          <p:cNvPr id="6" name="Picture 5">
            <a:extLst>
              <a:ext uri="{FF2B5EF4-FFF2-40B4-BE49-F238E27FC236}">
                <a16:creationId xmlns:a16="http://schemas.microsoft.com/office/drawing/2014/main" id="{DB2409C0-9845-4951-AE22-5C6F7EA54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7" name="Picture 6">
            <a:extLst>
              <a:ext uri="{FF2B5EF4-FFF2-40B4-BE49-F238E27FC236}">
                <a16:creationId xmlns:a16="http://schemas.microsoft.com/office/drawing/2014/main" id="{F5BB763C-D975-4B0E-9445-278909224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129062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200" y="720000"/>
            <a:ext cx="2301898" cy="2880000"/>
          </a:xfrm>
          <a:prstGeom prst="rect">
            <a:avLst/>
          </a:prstGeom>
        </p:spPr>
      </p:pic>
      <p:sp>
        <p:nvSpPr>
          <p:cNvPr id="2" name="Title 1"/>
          <p:cNvSpPr>
            <a:spLocks noGrp="1"/>
          </p:cNvSpPr>
          <p:nvPr>
            <p:ph type="ctrTitle"/>
          </p:nvPr>
        </p:nvSpPr>
        <p:spPr>
          <a:xfrm>
            <a:off x="719999" y="2520000"/>
            <a:ext cx="10753201" cy="3392906"/>
          </a:xfrm>
        </p:spPr>
        <p:txBody>
          <a:bodyPr anchor="ctr">
            <a:normAutofit/>
          </a:bodyPr>
          <a:lstStyle/>
          <a:p>
            <a:r>
              <a:rPr lang="en-GB" dirty="0" err="1"/>
              <a:t>František</a:t>
            </a:r>
            <a:r>
              <a:rPr lang="en-GB" dirty="0"/>
              <a:t> </a:t>
            </a:r>
            <a:r>
              <a:rPr lang="en-GB" dirty="0" err="1"/>
              <a:t>Váša</a:t>
            </a:r>
            <a:br>
              <a:rPr lang="en-GB" sz="4000" dirty="0"/>
            </a:br>
            <a:br>
              <a:rPr lang="en-GB" sz="4000" dirty="0"/>
            </a:br>
            <a:r>
              <a:rPr lang="en-GB" sz="4000" dirty="0"/>
              <a:t>Adolescent development </a:t>
            </a:r>
            <a:br>
              <a:rPr lang="en-GB" sz="4000" dirty="0"/>
            </a:br>
            <a:r>
              <a:rPr lang="en-GB" sz="4000" dirty="0"/>
              <a:t>of structural brain networks</a:t>
            </a:r>
          </a:p>
        </p:txBody>
      </p: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#72</a:t>
            </a:r>
          </a:p>
        </p:txBody>
      </p:sp>
    </p:spTree>
    <p:extLst>
      <p:ext uri="{BB962C8B-B14F-4D97-AF65-F5344CB8AC3E}">
        <p14:creationId xmlns:p14="http://schemas.microsoft.com/office/powerpoint/2010/main" val="30376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21" y="1306767"/>
            <a:ext cx="6128039" cy="1773906"/>
          </a:xfrm>
          <a:prstGeom prst="rect">
            <a:avLst/>
          </a:prstGeom>
        </p:spPr>
      </p:pic>
      <p:sp>
        <p:nvSpPr>
          <p:cNvPr id="19" name="Title 1"/>
          <p:cNvSpPr txBox="1">
            <a:spLocks/>
          </p:cNvSpPr>
          <p:nvPr/>
        </p:nvSpPr>
        <p:spPr bwMode="auto">
          <a:xfrm>
            <a:off x="2550143" y="3140633"/>
            <a:ext cx="3898047" cy="3988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r" fontAlgn="auto">
              <a:spcAft>
                <a:spcPts val="0"/>
              </a:spcAft>
              <a:defRPr/>
            </a:pPr>
            <a:r>
              <a:rPr lang="en-US" sz="1500" dirty="0">
                <a:solidFill>
                  <a:schemeClr val="bg1">
                    <a:lumMod val="50000"/>
                  </a:schemeClr>
                </a:solidFill>
                <a:latin typeface="Calibri Light" charset="0"/>
                <a:ea typeface="Calibri Light" charset="0"/>
                <a:cs typeface="Calibri Light" charset="0"/>
              </a:rPr>
              <a:t>Alexander-Bloch et al. </a:t>
            </a:r>
            <a:r>
              <a:rPr lang="en-US" sz="1500" i="1" dirty="0">
                <a:solidFill>
                  <a:schemeClr val="bg1">
                    <a:lumMod val="50000"/>
                  </a:schemeClr>
                </a:solidFill>
                <a:latin typeface="Calibri Light" charset="0"/>
                <a:ea typeface="Calibri Light" charset="0"/>
                <a:cs typeface="Calibri Light" charset="0"/>
              </a:rPr>
              <a:t>Nat. Rev. </a:t>
            </a:r>
            <a:r>
              <a:rPr lang="en-US" sz="1500" i="1" dirty="0" err="1">
                <a:solidFill>
                  <a:schemeClr val="bg1">
                    <a:lumMod val="50000"/>
                  </a:schemeClr>
                </a:solidFill>
                <a:latin typeface="Calibri Light" charset="0"/>
                <a:ea typeface="Calibri Light" charset="0"/>
                <a:cs typeface="Calibri Light" charset="0"/>
              </a:rPr>
              <a:t>Neurosci</a:t>
            </a:r>
            <a:r>
              <a:rPr lang="en-US" sz="1500" i="1" dirty="0">
                <a:solidFill>
                  <a:schemeClr val="bg1">
                    <a:lumMod val="50000"/>
                  </a:schemeClr>
                </a:solidFill>
                <a:latin typeface="Calibri Light" charset="0"/>
                <a:ea typeface="Calibri Light" charset="0"/>
                <a:cs typeface="Calibri Light" charset="0"/>
              </a:rPr>
              <a:t>. </a:t>
            </a:r>
            <a:r>
              <a:rPr lang="en-US" sz="1500" dirty="0">
                <a:solidFill>
                  <a:schemeClr val="bg1">
                    <a:lumMod val="50000"/>
                  </a:schemeClr>
                </a:solidFill>
                <a:latin typeface="Calibri Light" charset="0"/>
                <a:ea typeface="Calibri Light" charset="0"/>
                <a:cs typeface="Calibri Light" charset="0"/>
              </a:rPr>
              <a:t>2013</a:t>
            </a:r>
          </a:p>
        </p:txBody>
      </p:sp>
      <p:grpSp>
        <p:nvGrpSpPr>
          <p:cNvPr id="21" name="Group 20"/>
          <p:cNvGrpSpPr>
            <a:grpSpLocks noChangeAspect="1"/>
          </p:cNvGrpSpPr>
          <p:nvPr/>
        </p:nvGrpSpPr>
        <p:grpSpPr>
          <a:xfrm>
            <a:off x="3314977" y="3839257"/>
            <a:ext cx="2904329" cy="2494909"/>
            <a:chOff x="7130484" y="3816482"/>
            <a:chExt cx="2841296" cy="2440761"/>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484" y="3816482"/>
              <a:ext cx="2841296" cy="2440761"/>
            </a:xfrm>
            <a:prstGeom prst="rect">
              <a:avLst/>
            </a:prstGeom>
          </p:spPr>
        </p:pic>
        <p:sp>
          <p:nvSpPr>
            <p:cNvPr id="23" name="Rectangle 22"/>
            <p:cNvSpPr>
              <a:spLocks noChangeAspect="1"/>
            </p:cNvSpPr>
            <p:nvPr/>
          </p:nvSpPr>
          <p:spPr>
            <a:xfrm>
              <a:off x="7130484" y="3860981"/>
              <a:ext cx="228393" cy="242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grpSp>
      <p:sp>
        <p:nvSpPr>
          <p:cNvPr id="62" name="Title 1"/>
          <p:cNvSpPr txBox="1">
            <a:spLocks/>
          </p:cNvSpPr>
          <p:nvPr/>
        </p:nvSpPr>
        <p:spPr bwMode="auto">
          <a:xfrm>
            <a:off x="438789" y="6353788"/>
            <a:ext cx="2239735" cy="3854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bg1">
                    <a:lumMod val="50000"/>
                  </a:schemeClr>
                </a:solidFill>
                <a:latin typeface="Calibri Light" charset="0"/>
                <a:ea typeface="Calibri Light" charset="0"/>
                <a:cs typeface="Calibri Light" charset="0"/>
              </a:rPr>
              <a:t>Zielinski et al. </a:t>
            </a:r>
            <a:r>
              <a:rPr lang="en-US" sz="1500" i="1" dirty="0">
                <a:solidFill>
                  <a:schemeClr val="bg1">
                    <a:lumMod val="50000"/>
                  </a:schemeClr>
                </a:solidFill>
                <a:latin typeface="Calibri Light" charset="0"/>
                <a:ea typeface="Calibri Light" charset="0"/>
                <a:cs typeface="Calibri Light" charset="0"/>
              </a:rPr>
              <a:t>PNAS</a:t>
            </a:r>
            <a:r>
              <a:rPr lang="en-US" sz="1500" dirty="0">
                <a:solidFill>
                  <a:schemeClr val="bg1">
                    <a:lumMod val="50000"/>
                  </a:schemeClr>
                </a:solidFill>
                <a:latin typeface="Calibri Light" charset="0"/>
                <a:ea typeface="Calibri Light" charset="0"/>
                <a:cs typeface="Calibri Light" charset="0"/>
              </a:rPr>
              <a:t> 2010</a:t>
            </a:r>
          </a:p>
        </p:txBody>
      </p:sp>
      <p:sp>
        <p:nvSpPr>
          <p:cNvPr id="63" name="Title 1"/>
          <p:cNvSpPr txBox="1">
            <a:spLocks/>
          </p:cNvSpPr>
          <p:nvPr/>
        </p:nvSpPr>
        <p:spPr bwMode="auto">
          <a:xfrm>
            <a:off x="3268023" y="6365006"/>
            <a:ext cx="3401869" cy="374204"/>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err="1">
                <a:solidFill>
                  <a:schemeClr val="bg1">
                    <a:lumMod val="50000"/>
                  </a:schemeClr>
                </a:solidFill>
                <a:latin typeface="Calibri Light" charset="0"/>
                <a:ea typeface="Calibri Light" charset="0"/>
                <a:cs typeface="Calibri Light" charset="0"/>
              </a:rPr>
              <a:t>Khundrakpam</a:t>
            </a:r>
            <a:r>
              <a:rPr lang="en-US" sz="1500" dirty="0">
                <a:solidFill>
                  <a:schemeClr val="bg1">
                    <a:lumMod val="50000"/>
                  </a:schemeClr>
                </a:solidFill>
                <a:latin typeface="Calibri Light" charset="0"/>
                <a:ea typeface="Calibri Light" charset="0"/>
                <a:cs typeface="Calibri Light" charset="0"/>
              </a:rPr>
              <a:t> et al. </a:t>
            </a:r>
            <a:r>
              <a:rPr lang="en-US" sz="1500" i="1" dirty="0" err="1">
                <a:solidFill>
                  <a:schemeClr val="bg1">
                    <a:lumMod val="50000"/>
                  </a:schemeClr>
                </a:solidFill>
                <a:latin typeface="Calibri Light" charset="0"/>
                <a:ea typeface="Calibri Light" charset="0"/>
                <a:cs typeface="Calibri Light" charset="0"/>
              </a:rPr>
              <a:t>Cereb</a:t>
            </a:r>
            <a:r>
              <a:rPr lang="en-US" sz="1500" i="1" dirty="0">
                <a:solidFill>
                  <a:schemeClr val="bg1">
                    <a:lumMod val="50000"/>
                  </a:schemeClr>
                </a:solidFill>
                <a:latin typeface="Calibri Light" charset="0"/>
                <a:ea typeface="Calibri Light" charset="0"/>
                <a:cs typeface="Calibri Light" charset="0"/>
              </a:rPr>
              <a:t>. Cortex</a:t>
            </a:r>
            <a:r>
              <a:rPr lang="en-US" sz="1500" dirty="0">
                <a:solidFill>
                  <a:schemeClr val="bg1">
                    <a:lumMod val="50000"/>
                  </a:schemeClr>
                </a:solidFill>
                <a:latin typeface="Calibri Light" charset="0"/>
                <a:ea typeface="Calibri Light" charset="0"/>
                <a:cs typeface="Calibri Light" charset="0"/>
              </a:rPr>
              <a:t> 2013</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16" y="4457777"/>
            <a:ext cx="2175980" cy="1845316"/>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229" y="3652529"/>
            <a:ext cx="1364853" cy="754553"/>
          </a:xfrm>
          <a:prstGeom prst="rect">
            <a:avLst/>
          </a:prstGeom>
        </p:spPr>
      </p:pic>
      <p:sp>
        <p:nvSpPr>
          <p:cNvPr id="24"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26" name="Straight Connector 2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cxnSp>
        <p:nvCxnSpPr>
          <p:cNvPr id="29" name="Straight Connector 28"/>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688367" y="3405207"/>
            <a:ext cx="647113" cy="486891"/>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6685089" y="2658610"/>
            <a:ext cx="642499" cy="458307"/>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27" name="Picture 26" descr="NSPN_LogoSmal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70238" y="789837"/>
            <a:ext cx="1779844" cy="600250"/>
          </a:xfrm>
          <a:prstGeom prst="rect">
            <a:avLst/>
          </a:prstGeom>
        </p:spPr>
      </p:pic>
    </p:spTree>
    <p:extLst>
      <p:ext uri="{BB962C8B-B14F-4D97-AF65-F5344CB8AC3E}">
        <p14:creationId xmlns:p14="http://schemas.microsoft.com/office/powerpoint/2010/main" val="60884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1273</Words>
  <Application>Microsoft Office PowerPoint</Application>
  <PresentationFormat>Widescreen</PresentationFormat>
  <Paragraphs>122</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Early Career Investigator Data Blitz</vt:lpstr>
      <vt:lpstr>[NAME]  [poster title]</vt:lpstr>
      <vt:lpstr>[NAME]  [poster title]</vt:lpstr>
      <vt:lpstr>PowerPoint Presentation</vt:lpstr>
      <vt:lpstr>PowerPoint Presentation</vt:lpstr>
      <vt:lpstr>PowerPoint Presentation</vt:lpstr>
      <vt:lpstr>Some example slides from the previous Cambridge Neuroscience Data Blitzes</vt:lpstr>
      <vt:lpstr>František Váša  Adolescent development  of structural brain networks</vt:lpstr>
      <vt:lpstr>PowerPoint Presentation</vt:lpstr>
      <vt:lpstr>PowerPoint Presentation</vt:lpstr>
      <vt:lpstr>James Hockley  Molecular Profiling Of Colonic Sensory Neurons By In Vivo Retrograde Labelling And Single-Cell RNA Sequencing</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Career Investigator Data Blitz</dc:title>
  <dc:creator>Kirstie Whitaker</dc:creator>
  <cp:lastModifiedBy>Kirstie Whitaker</cp:lastModifiedBy>
  <cp:revision>14</cp:revision>
  <dcterms:created xsi:type="dcterms:W3CDTF">2017-08-31T09:43:48Z</dcterms:created>
  <dcterms:modified xsi:type="dcterms:W3CDTF">2019-08-23T07:39:13Z</dcterms:modified>
</cp:coreProperties>
</file>